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9" r:id="rId4"/>
    <p:sldId id="338" r:id="rId6"/>
    <p:sldId id="257" r:id="rId7"/>
    <p:sldId id="258" r:id="rId8"/>
    <p:sldId id="260" r:id="rId9"/>
    <p:sldId id="298" r:id="rId10"/>
    <p:sldId id="261" r:id="rId11"/>
    <p:sldId id="262" r:id="rId12"/>
    <p:sldId id="285" r:id="rId13"/>
    <p:sldId id="263" r:id="rId14"/>
    <p:sldId id="270" r:id="rId15"/>
    <p:sldId id="264" r:id="rId16"/>
    <p:sldId id="299" r:id="rId17"/>
    <p:sldId id="300" r:id="rId18"/>
    <p:sldId id="265" r:id="rId19"/>
    <p:sldId id="271" r:id="rId20"/>
    <p:sldId id="287" r:id="rId21"/>
    <p:sldId id="266" r:id="rId22"/>
    <p:sldId id="288" r:id="rId23"/>
    <p:sldId id="267" r:id="rId24"/>
    <p:sldId id="302" r:id="rId25"/>
    <p:sldId id="301" r:id="rId26"/>
    <p:sldId id="325" r:id="rId27"/>
    <p:sldId id="326" r:id="rId28"/>
    <p:sldId id="327" r:id="rId29"/>
    <p:sldId id="297" r:id="rId30"/>
    <p:sldId id="304" r:id="rId31"/>
    <p:sldId id="309" r:id="rId32"/>
    <p:sldId id="331" r:id="rId33"/>
    <p:sldId id="310" r:id="rId34"/>
    <p:sldId id="372" r:id="rId35"/>
    <p:sldId id="308" r:id="rId36"/>
    <p:sldId id="305" r:id="rId37"/>
    <p:sldId id="311" r:id="rId38"/>
    <p:sldId id="328" r:id="rId39"/>
    <p:sldId id="329" r:id="rId40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-19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E373E8-110C-4E74-8217-4CEB6B4397A0}" type="datetime1">
              <a:rPr lang="zh-CN" altLang="en-US" smtClean="0"/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7005C-6E0A-4369-AF93-F9F9DCD4DE63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51648" cy="18288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zh-CN" altLang="zh-CN" sz="6000" kern="10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横向科研项目</a:t>
            </a:r>
            <a:endParaRPr lang="zh-CN" altLang="zh-CN" sz="4000" kern="100" dirty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3281120"/>
            <a:ext cx="2016224" cy="84853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合同审核</a:t>
            </a:r>
            <a:endParaRPr lang="en-US" altLang="zh-CN" sz="3200" b="1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与制作</a:t>
            </a:r>
            <a:endParaRPr lang="zh-CN" altLang="zh-CN" sz="3200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endParaRPr lang="zh-CN" altLang="en-US" sz="3200" dirty="0"/>
          </a:p>
        </p:txBody>
      </p:sp>
      <p:sp>
        <p:nvSpPr>
          <p:cNvPr id="4" name="右箭头 3"/>
          <p:cNvSpPr/>
          <p:nvPr/>
        </p:nvSpPr>
        <p:spPr>
          <a:xfrm>
            <a:off x="2496453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63888" y="3299487"/>
            <a:ext cx="165618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zh-CN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合同</a:t>
            </a:r>
            <a:endParaRPr lang="en-US" altLang="zh-CN" sz="3200" b="1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zh-CN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备案</a:t>
            </a:r>
            <a:endParaRPr lang="zh-CN" altLang="zh-CN" sz="3200" b="1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436096" y="37025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44208" y="334873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zh-CN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横向项目结题</a:t>
            </a:r>
            <a:endParaRPr lang="zh-CN" altLang="zh-CN" sz="3200" b="1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4341996"/>
            <a:ext cx="7344816" cy="11521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“中层副职”审核的，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选择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点击红框处选择对应的执行人，点击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确定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2" descr="D9WS69MF@~2G~J4MT@%`0(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341120"/>
            <a:ext cx="5271770" cy="300101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56"/>
          <p:cNvPicPr/>
          <p:nvPr/>
        </p:nvPicPr>
        <p:blipFill>
          <a:blip r:embed="rId1"/>
          <a:stretch>
            <a:fillRect/>
          </a:stretch>
        </p:blipFill>
        <p:spPr>
          <a:xfrm>
            <a:off x="2123728" y="2348880"/>
            <a:ext cx="4104456" cy="1008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933056"/>
            <a:ext cx="7344816" cy="11521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选定后依据流程进行审核，发起者关注“处理人意见区”的留言。</a:t>
            </a:r>
            <a:endParaRPr lang="en-US" altLang="zh-CN" dirty="0"/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068692"/>
            <a:ext cx="8064896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审核过程中，法律顾问、财务处、科研处和校领导的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审批意见</a:t>
            </a:r>
            <a:r>
              <a:rPr lang="zh-CN" altLang="en-US" sz="2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会显示在表单及附言中，如需修改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审批人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直接回退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给老师，请老师按反馈意见修改后提交（无需重走流程）。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法治科主管、科研处综合科管理人员在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流转中</a:t>
            </a:r>
            <a:r>
              <a:rPr lang="zh-CN" altLang="en-US" sz="2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会查阅每一项修改意见已被执行，方可进入下一节点审核，如遇到未被执行的意见，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流转人员</a:t>
            </a:r>
            <a:r>
              <a:rPr lang="zh-CN" altLang="en-US" sz="2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会直接回退给老师，请老师按反馈意见修改后提交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（无需重走流程）。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_F$B}1N%F3$2VTL}C7}TE%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870" y="1748155"/>
            <a:ext cx="8914130" cy="1317625"/>
          </a:xfrm>
          <a:prstGeom prst="rect">
            <a:avLst/>
          </a:prstGeom>
        </p:spPr>
      </p:pic>
      <p:pic>
        <p:nvPicPr>
          <p:cNvPr id="5" name="图片 4" descr="39P2JN)PMY`~FA{XBRPJ@_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965"/>
            <a:ext cx="302260" cy="35687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814" y="837044"/>
            <a:ext cx="835292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修改合同操作如下：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)B}$BQ~6(TSEGLEV_3`7TZ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341120"/>
            <a:ext cx="7515225" cy="1724025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469449" y="5661774"/>
            <a:ext cx="8352928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OA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页面进入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协同工作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”-“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草稿箱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%~5S_O6RSNF99FCPZXP1L1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3472180"/>
            <a:ext cx="6485890" cy="218948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539934" y="2925559"/>
            <a:ext cx="8352928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）意见区找到有关反馈意见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149204"/>
            <a:ext cx="835292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）草稿箱找到回退的合同，勾选（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，点编辑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(b)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3N@{$%}W@%8)BZ`D5VU$0[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701165"/>
            <a:ext cx="7907020" cy="215265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467995" y="4696460"/>
            <a:ext cx="8352790" cy="21615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合同文本上传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处修改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处的笔，直接在原文件修改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处删除原文件，在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处重新上传修改后的文件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完成修改后，点击左上角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发送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即可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Y4R8BKRORH_N%JD@RAY5B}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1075"/>
            <a:ext cx="9144000" cy="371538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/>
        </p:nvSpPr>
        <p:spPr>
          <a:xfrm>
            <a:off x="7668260" y="6381115"/>
            <a:ext cx="1206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algn="l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579296" cy="3240360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三、合同制作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审核流程结束，系统自动生产编号，合同的</a:t>
            </a:r>
            <a:r>
              <a:rPr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打印、盖章</a:t>
            </a:r>
            <a:r>
              <a:rPr 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（含骑缝章）</a:t>
            </a:r>
            <a:r>
              <a:rPr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由科研处</a:t>
            </a:r>
            <a:r>
              <a:rPr 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统一安排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合同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制作完毕，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</a:rPr>
              <a:t>通知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发布在横向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</a:rPr>
              <a:t>项目工作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2群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</a:rPr>
              <a:t>。老师们在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个工作日内领取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016" y="1340768"/>
            <a:ext cx="8856984" cy="468052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四、合同领取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地点：科研处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244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）手续：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签“科研诚信承诺书”、领取合同、登记。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9712" y="2492896"/>
            <a:ext cx="5184576" cy="11430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合同备案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12368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领取合同后，履行甲方签字、盖章（含骑缝章）和丙方签字流程。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份合同原件（如有横向科研项目补充合同的，也需要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份原件）交科研处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244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备案、登记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（注：未备案，会影响后续请款）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zh-CN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9712" y="2492896"/>
            <a:ext cx="5184576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合同审核与制作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9712" y="2492896"/>
            <a:ext cx="5184576" cy="11430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横向项目结题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179" y="1989088"/>
            <a:ext cx="8229600" cy="329372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一、结题报告需甲方验收（注明结题时间、签字、盖章）和学院（部门）签字、盖章。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二、结题报告一式两份，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结题报告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份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原件和汇总表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份交科研处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244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备案、登记，自备复印件供报账使用。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三、汇总表电子版发送至科研处邮箱hue_kyc@163.com。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5835" y="2493010"/>
            <a:ext cx="7210425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有关说明和常见问题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179" y="1989088"/>
            <a:ext cx="8229600" cy="3293720"/>
          </a:xfrm>
        </p:spPr>
        <p:txBody>
          <a:bodyPr>
            <a:normAutofit lnSpcReduction="10000"/>
          </a:bodyPr>
          <a:lstStyle/>
          <a:p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一、合同领取、备案、结题</a:t>
            </a:r>
            <a:r>
              <a:rPr 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办理时间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每周三、五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30- 11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30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每周一、四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14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30-16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30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179" y="1989088"/>
            <a:ext cx="8229600" cy="3293720"/>
          </a:xfrm>
        </p:spPr>
        <p:txBody>
          <a:bodyPr>
            <a:normAutofit/>
          </a:bodyPr>
          <a:lstStyle/>
          <a:p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二、合同模板</a:t>
            </a:r>
            <a:r>
              <a:rPr 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下载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横向合同（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版）、横向科研项目补充合同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版）、横向科研项目结题（验收）报告表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版）的模板可在科研处网站的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下载专区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横向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项目工作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2群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群文件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中获取</a:t>
            </a:r>
            <a:endParaRPr lang="zh-CN" altLang="en-US" dirty="0"/>
          </a:p>
          <a:p>
            <a:pPr marL="0" indent="0"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179" y="1413143"/>
            <a:ext cx="8229600" cy="3293720"/>
          </a:xfrm>
        </p:spPr>
        <p:txBody>
          <a:bodyPr>
            <a:normAutofit fontScale="25000" lnSpcReduction="20000"/>
          </a:bodyPr>
          <a:lstStyle/>
          <a:p>
            <a:r>
              <a:rPr lang="zh-CN" sz="11200" dirty="0"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sz="1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注意事项</a:t>
            </a:r>
            <a:r>
              <a:rPr lang="zh-CN" sz="112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sz="1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）合同内容、项目组成员需提前规划好。审核结束，合同审批表和合同均无法修改。</a:t>
            </a:r>
            <a:endParaRPr lang="zh-CN" altLang="en-US" sz="9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）提交的合同，请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仔细检查金额、符号、标点、页码、合同版式、合同内容前后的一致性、审批表与合同内容的一致性等，审核结束，合同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Word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版会自动生成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PDF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，无法修改。</a:t>
            </a:r>
            <a:endParaRPr lang="zh-CN" altLang="en-US" sz="9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）需要提前和甲方确定合同条款的（如需要走招标流程、与政府/高校/军工企业等合作的），可以提前联系科研处，让律师提前对合同条款进行指导，避免合同审核无法通过。</a:t>
            </a:r>
            <a:endParaRPr lang="zh-CN" altLang="en-US" sz="9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）技术开发类合同，可以在律师审核通过后（编号未生成前），联系科研处，并将合同</a:t>
            </a:r>
            <a:r>
              <a:rPr lang="en-US" altLang="zh-CN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word</a:t>
            </a: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版发送给办理技术开发认定的机构（中部之光）同步审核。</a:t>
            </a:r>
            <a:endParaRPr lang="zh-CN" altLang="en-US" sz="9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179" y="1701433"/>
            <a:ext cx="8229600" cy="3293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原有的合同审批表取消，由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OA中的审批表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替代，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无需盖章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。报账时，在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OA中自行打印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）开票、请款的有关事务在财务完成。开票时，需老师提交合同（复印件）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份。第三次请款需提交结题报告（复印件）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份。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64323" y="3789164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请款类别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请款额度</a:t>
                      </a: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第一次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50%</a:t>
                      </a:r>
                      <a:endParaRPr lang="zh-CN" altLang="en-US" dirty="0"/>
                    </a:p>
                  </a:txBody>
                  <a:tcPr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第二次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40%-</a:t>
                      </a:r>
                      <a:r>
                        <a:rPr lang="zh-CN" altLang="en-US" dirty="0"/>
                        <a:t>（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管理费</a:t>
                      </a:r>
                      <a:r>
                        <a:rPr lang="en-US" altLang="zh-CN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+</a:t>
                      </a:r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各项税费）</a:t>
                      </a:r>
                      <a:endParaRPr lang="zh-CN" altLang="en-US" dirty="0"/>
                    </a:p>
                  </a:txBody>
                  <a:tcPr/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第三次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09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横向科研项目群（</a:t>
            </a:r>
            <a:r>
              <a:rPr lang="en-US" altLang="zh-CN"/>
              <a:t>1</a:t>
            </a:r>
            <a:r>
              <a:rPr lang="zh-CN" altLang="en-US"/>
              <a:t>群已满）</a:t>
            </a:r>
            <a:br>
              <a:rPr lang="zh-CN" altLang="en-US"/>
            </a:br>
            <a:r>
              <a:rPr lang="zh-CN" altLang="en-US"/>
              <a:t> </a:t>
            </a:r>
            <a:r>
              <a:rPr lang="en-US" altLang="zh-CN"/>
              <a:t>                           </a:t>
            </a: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群可加）</a:t>
            </a:r>
            <a:endParaRPr lang="zh-CN" altLang="en-US"/>
          </a:p>
        </p:txBody>
      </p:sp>
      <p:pic>
        <p:nvPicPr>
          <p:cNvPr id="4" name="图片 3" descr="横向项目工作群2群聊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2132965"/>
            <a:ext cx="4466590" cy="469328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N38EPD9@K_3CXA)SCCINFC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85" y="1588135"/>
            <a:ext cx="3439795" cy="5019675"/>
          </a:xfrm>
          <a:prstGeom prst="rect">
            <a:avLst/>
          </a:prstGeom>
        </p:spPr>
      </p:pic>
      <p:pic>
        <p:nvPicPr>
          <p:cNvPr id="7" name="图片 6" descr="%BYA5%~53863XP0}{7_S8T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837565"/>
            <a:ext cx="4151630" cy="590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2000" y="2564765"/>
            <a:ext cx="416560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问题：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）封面签订时间写到年、月即可，如遇月底不能确定审核通过时间的，可留空白；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）签订地点：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湖北武汉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或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’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湖北第二师范学院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均可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;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）有效期限：为与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本合同经三方签字盖章后生效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的合同条款保持一致，可采用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半年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一年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”“2024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-2025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等方式，切忌倒签合同。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）合同正文中有明确时间进度的，请与签订时间、有效期限保持一致。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4%[%G4X4[8Q7F2WC705V38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5" y="1413510"/>
            <a:ext cx="3209925" cy="113347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179" y="981343"/>
            <a:ext cx="8229600" cy="3293720"/>
          </a:xfrm>
        </p:spPr>
        <p:txBody>
          <a:bodyPr>
            <a:normAutofit/>
          </a:bodyPr>
          <a:lstStyle/>
          <a:p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四、常见问题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日期占位符 4"/>
          <p:cNvSpPr>
            <a:spLocks noGrp="1"/>
          </p:cNvSpPr>
          <p:nvPr/>
        </p:nvSpPr>
        <p:spPr>
          <a:xfrm>
            <a:off x="7812405" y="6492875"/>
            <a:ext cx="1206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algn="l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500245" y="5373370"/>
            <a:ext cx="4165600" cy="1791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信息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问题：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版本已标注了的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校方信息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银行信息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%IDG7%5AX`LN]7B9S}}0``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341120"/>
            <a:ext cx="3580765" cy="5089525"/>
          </a:xfrm>
          <a:prstGeom prst="rect">
            <a:avLst/>
          </a:prstGeom>
        </p:spPr>
      </p:pic>
      <p:pic>
        <p:nvPicPr>
          <p:cNvPr id="3" name="图片 2" descr="0]4%N`R[1QGIIMKT2R0E9C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341120"/>
            <a:ext cx="4695825" cy="362902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/>
        </p:nvSpPr>
        <p:spPr>
          <a:xfrm>
            <a:off x="7668260" y="6381115"/>
            <a:ext cx="1206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algn="l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6065"/>
            <a:ext cx="8291264" cy="5038819"/>
          </a:xfrm>
        </p:spPr>
        <p:txBody>
          <a:bodyPr/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一、合同信息填写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OA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系统进入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综合事务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公共模板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党政办公室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合同审批（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2024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，点击进入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OA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系统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直接搜索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合同审批（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2024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版）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，点击进入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1505" y="5661660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合同封面与签字盖章处的三方应保持一致</a:t>
            </a:r>
            <a:endParaRPr lang="zh-CN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图片 1" descr="O9{%BGL@T%CV~}_2R4F%ON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836930"/>
            <a:ext cx="3449320" cy="4683125"/>
          </a:xfrm>
          <a:prstGeom prst="rect">
            <a:avLst/>
          </a:prstGeom>
        </p:spPr>
      </p:pic>
      <p:pic>
        <p:nvPicPr>
          <p:cNvPr id="3" name="图片 2" descr="[K8V[3VC2%MDHK$E0P6~(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836930"/>
            <a:ext cx="3592830" cy="467614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/>
        </p:nvSpPr>
        <p:spPr>
          <a:xfrm>
            <a:off x="7668260" y="6381115"/>
            <a:ext cx="1206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algn="l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~RD%HQIMTY`V7H~LGQ_C}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637155"/>
            <a:ext cx="5633085" cy="847090"/>
          </a:xfrm>
          <a:prstGeom prst="rect">
            <a:avLst/>
          </a:prstGeom>
        </p:spPr>
      </p:pic>
      <p:pic>
        <p:nvPicPr>
          <p:cNvPr id="4" name="图片 3" descr="@W0){135ZLVR[DORRSPMMA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485265"/>
            <a:ext cx="5351780" cy="800100"/>
          </a:xfrm>
          <a:prstGeom prst="rect">
            <a:avLst/>
          </a:prstGeom>
        </p:spPr>
      </p:pic>
      <p:pic>
        <p:nvPicPr>
          <p:cNvPr id="5" name="图片 4" descr="CKB5N6K04{ZYP$2FK_NJ07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4159250"/>
            <a:ext cx="5190490" cy="46736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5301615"/>
            <a:ext cx="4888230" cy="650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10605" y="1412875"/>
            <a:ext cx="3033395" cy="4843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名称错误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分隔符错误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人民币符号错误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大小写不一致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4390" y="1052830"/>
            <a:ext cx="3547411" cy="50400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23" y="1052513"/>
            <a:ext cx="3558040" cy="504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060065" y="5734050"/>
            <a:ext cx="3033395" cy="834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Wingdings" panose="05000000000000000000" charset="0"/>
              <a:buChar char="l"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页码编号错误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1505" y="3141345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发生争议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（横向合同）的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处理，可参考图一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F6[OW[U5B1YVC$G4AH`KU}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1120"/>
            <a:ext cx="9144000" cy="1776730"/>
          </a:xfrm>
          <a:prstGeom prst="rect">
            <a:avLst/>
          </a:prstGeom>
        </p:spPr>
      </p:pic>
      <p:pic>
        <p:nvPicPr>
          <p:cNvPr id="4" name="图片 3" descr="U3A_K}1S[CZZ9_GK]%H2E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717290"/>
            <a:ext cx="7955915" cy="16484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260" y="5589270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发生争议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（横向合同补充合同）的</a:t>
            </a:r>
            <a:r>
              <a:rPr lang="zh-CN" altLang="en-US" sz="2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处理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，可参考图二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KA~F$Y06F@LYN0AE1P3LG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988820"/>
            <a:ext cx="7629525" cy="809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2140" y="2997200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合同文本上传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处同时存在原稿和修改稿，此处只需</a:t>
            </a:r>
            <a:r>
              <a:rPr 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保留修改后的合同</a:t>
            </a:r>
            <a:endParaRPr lang="zh-CN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1LAC`W@2`GHJ`JNJ2F)QI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9365"/>
            <a:ext cx="6901180" cy="2524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895" y="3861435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打印的横向合同，有修改的内容。提交前，在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word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审阅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中，点击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接受</a:t>
            </a: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全部修改内容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图片 1" descr="QQ图片20240402170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5085080"/>
            <a:ext cx="8056245" cy="96901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1505" y="5517515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OA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中的进度请款申请，发起者填写申请表后，流程中的项目负责人审核，应为横向项目的负责人</a:t>
            </a:r>
            <a:endParaRPr lang="zh-CN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图片 1" descr="0E%%`2RS}2BSQLD(P{UQ4D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981075"/>
            <a:ext cx="3703955" cy="2953385"/>
          </a:xfrm>
          <a:prstGeom prst="rect">
            <a:avLst/>
          </a:prstGeom>
        </p:spPr>
      </p:pic>
      <p:pic>
        <p:nvPicPr>
          <p:cNvPr id="5" name="图片 4" descr="PEPX)Z_3BQ5)NUE~EWF}Y]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789045"/>
            <a:ext cx="7396480" cy="150939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1505" y="5517515"/>
            <a:ext cx="8054340" cy="4820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OA</a:t>
            </a: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中的经费支出预算，为项目总额的预算。</a:t>
            </a:r>
            <a:endParaRPr lang="zh-CN" altLang="en-US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发起者填写预算表后，流程中的项目负责人审核，应为横向项目的负责人</a:t>
            </a:r>
            <a:endParaRPr lang="zh-CN" sz="2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PI4RXA`X3L[BDORYSX2[D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836930"/>
            <a:ext cx="3558540" cy="3371850"/>
          </a:xfrm>
          <a:prstGeom prst="rect">
            <a:avLst/>
          </a:prstGeom>
        </p:spPr>
      </p:pic>
      <p:pic>
        <p:nvPicPr>
          <p:cNvPr id="6" name="图片 5" descr="B95@L$R@_4PLJ(S%LTLZ7_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149090"/>
            <a:ext cx="7419975" cy="141922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276" y="473795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相关的参考文件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自动生成项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123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052830"/>
            <a:ext cx="5794375" cy="359219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21255"/>
            <a:ext cx="8229600" cy="4389120"/>
          </a:xfrm>
        </p:spPr>
        <p:txBody>
          <a:bodyPr>
            <a:normAutofit lnSpcReduction="10000"/>
          </a:bodyPr>
          <a:lstStyle/>
          <a:p>
            <a:pPr lvl="0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归口管理部门选“科研处”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如为涉密合同，联系科研处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52104851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勾选“横向课题”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/>
          </a:p>
        </p:txBody>
      </p:sp>
      <p:pic>
        <p:nvPicPr>
          <p:cNvPr id="5" name="图片 4" descr="(TO)XZOTQWO_0{WQD`{TG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765175"/>
            <a:ext cx="7686675" cy="42100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941168"/>
            <a:ext cx="806489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点图标，上传合同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word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（如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合同无丙方，需在此处提交横向科研项目补充合同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点图标，上传有关附件（合同和补充合同以外的相关材料）</a:t>
            </a:r>
            <a:endParaRPr lang="zh-CN" altLang="en-US" sz="2400" dirty="0"/>
          </a:p>
        </p:txBody>
      </p:sp>
      <p:pic>
        <p:nvPicPr>
          <p:cNvPr id="3" name="图片 2" descr="(TO)XZOTQWO_0{WQD`{TGF3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765175"/>
            <a:ext cx="7696200" cy="42291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163" y="5157703"/>
            <a:ext cx="80648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校内项目组成员在此处勾选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校外项目组成员在此处填写</a:t>
            </a:r>
            <a:endParaRPr lang="zh-CN" altLang="en-US" sz="2400" dirty="0"/>
          </a:p>
        </p:txBody>
      </p:sp>
      <p:pic>
        <p:nvPicPr>
          <p:cNvPr id="4" name="图片 3" descr="(TO)XZOTQWO_0{WQD`{TGF39999999999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692785"/>
            <a:ext cx="4462145" cy="43795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072145"/>
            <a:ext cx="5760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点击左上角的“发送”按钮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CQP10I2F)_IV(855KTGE}U67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125220"/>
            <a:ext cx="6344920" cy="39331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二、合同流转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47736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534" y="4293096"/>
            <a:ext cx="7160849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发送后，在此处有“中层副职”和“空节点”两个选项，是否选择“中层副职”审核，各学院可依据各自横向科研工作的安排而定</a:t>
            </a:r>
            <a:endParaRPr lang="zh-CN" altLang="en-US" sz="26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668260" y="6381115"/>
            <a:ext cx="1206500" cy="365125"/>
          </a:xfrm>
        </p:spPr>
        <p:txBody>
          <a:bodyPr/>
          <a:p>
            <a:fld id="{5BE373E8-110C-4E74-8217-4CEB6B4397A0}" type="datetime1">
              <a:rPr lang="zh-CN" alt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fld>
            <a:endParaRPr lang="zh-CN" altLang="en-US" sz="200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WI4MjY0NDIxNjE2OTZmNDMzNWViMDJhZGI2N2U0ZjAifQ=="/>
  <p:tag name="commondata" val="eyJoZGlkIjoiYWY5N2JjZDgxMDdmZmVmNGY3Y2JiZDVlZTg1YzYxNm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2298</Words>
  <Application>WPS 演示</Application>
  <PresentationFormat>全屏显示(4:3)</PresentationFormat>
  <Paragraphs>263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宋体</vt:lpstr>
      <vt:lpstr>Wingdings</vt:lpstr>
      <vt:lpstr>Wingdings 2</vt:lpstr>
      <vt:lpstr>楷体</vt:lpstr>
      <vt:lpstr>Times New Roman</vt:lpstr>
      <vt:lpstr>Times New Roman</vt:lpstr>
      <vt:lpstr>Constantia</vt:lpstr>
      <vt:lpstr>微软雅黑</vt:lpstr>
      <vt:lpstr>Arial Unicode MS</vt:lpstr>
      <vt:lpstr>隶书</vt:lpstr>
      <vt:lpstr>Calibri</vt:lpstr>
      <vt:lpstr>Wingdings</vt:lpstr>
      <vt:lpstr>流畅</vt:lpstr>
      <vt:lpstr>横向科研项目</vt:lpstr>
      <vt:lpstr>合同审核与制作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合同备案</vt:lpstr>
      <vt:lpstr>PowerPoint 演示文稿</vt:lpstr>
      <vt:lpstr>横向项目结题</vt:lpstr>
      <vt:lpstr>PowerPoint 演示文稿</vt:lpstr>
      <vt:lpstr>有关说明和常见问题</vt:lpstr>
      <vt:lpstr>PowerPoint 演示文稿</vt:lpstr>
      <vt:lpstr>PowerPoint 演示文稿</vt:lpstr>
      <vt:lpstr>PowerPoint 演示文稿</vt:lpstr>
      <vt:lpstr>PowerPoint 演示文稿</vt:lpstr>
      <vt:lpstr>横向科研项目群（1群已满）                             （2群可加）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横向科研项目</dc:title>
  <dc:creator>Windows 用户</dc:creator>
  <cp:lastModifiedBy>Administrator</cp:lastModifiedBy>
  <cp:revision>25</cp:revision>
  <dcterms:created xsi:type="dcterms:W3CDTF">2024-03-07T02:46:00Z</dcterms:created>
  <dcterms:modified xsi:type="dcterms:W3CDTF">2024-04-07T09:35:45Z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CD18178F45A94C5CB2E2613362F4E7F2_12</vt:lpwstr>
  </property>
  <property fmtid="{D5CDD505-2E9C-101B-9397-08002B2CF9AE}" pid="3" name="KSOProductBuildVer">
    <vt:lpwstr>2052-12.1.0.16388</vt:lpwstr>
  </property>
</Properties>
</file>